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napToObjects="1">
      <p:cViewPr varScale="1">
        <p:scale>
          <a:sx n="160" d="100"/>
          <a:sy n="160" d="100"/>
        </p:scale>
        <p:origin x="78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5200"/>
            </a:pPr>
            <a:r>
              <a:t>Clear Vision, Strategic Growth: The Path Forward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sz="2200"/>
              <a:t>Clear Vision, Strategic Growth: The Path Forward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400"/>
              <a:t>Clear Vision, Strategic Growth: The Path Forward</a:t>
            </a:r>
          </a:p>
          <a:p>
            <a:r>
              <a:rPr sz="1400"/>
              <a:t>Our Guiding Vision: Defining Our Destination</a:t>
            </a:r>
          </a:p>
          <a:p>
            <a:r>
              <a:rPr sz="1400"/>
              <a:t>Current Landscape: Strengths &amp; Opportunities Assessment</a:t>
            </a:r>
          </a:p>
          <a:p>
            <a:r>
              <a:rPr sz="1400"/>
              <a:t>Pillars of Strategic Growth: Our Core Focus Areas</a:t>
            </a:r>
          </a:p>
          <a:p>
            <a:r>
              <a:rPr sz="1400"/>
              <a:t>Action Plan: Key Initiatives Under Each Pillar</a:t>
            </a:r>
          </a:p>
          <a:p>
            <a:r>
              <a:rPr sz="1400"/>
              <a:t>Measuring Success: KPIs and Milestones</a:t>
            </a:r>
          </a:p>
          <a:p>
            <a:r>
              <a:rPr sz="1400"/>
              <a:t>The Path Forward: Commitment and Collective Action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sz="2200"/>
              <a:t>Clear Vision, Strategic Growth: The Path Forward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 wrap="square">
            <a:noAutofit/>
          </a:bodyPr>
          <a:lstStyle/>
          <a:p>
            <a:r>
              <a:rPr sz="1400" b="1"/>
              <a:t>Visionary Framework: </a:t>
            </a:r>
            <a:r>
              <a:rPr sz="1400"/>
              <a:t>Presenting a lucidly defined aspirational future, guiding our collective endeavors towards significant, impactful achievements.</a:t>
            </a:r>
          </a:p>
          <a:p>
            <a:r>
              <a:rPr sz="1400" b="1"/>
              <a:t>Strategic Blueprint: </a:t>
            </a:r>
            <a:r>
              <a:rPr sz="1400"/>
              <a:t>Detailing a comprehensive, empirically-grounded plan for navigating market dynamics and actualizing long-term growth trajectories.</a:t>
            </a:r>
          </a:p>
          <a:p>
            <a:r>
              <a:rPr sz="1400" b="1"/>
              <a:t>Implementation Roadmap: </a:t>
            </a:r>
            <a:r>
              <a:rPr sz="1400"/>
              <a:t>Charting the actionable course and critical milestones for transforming strategic objectives into demonstrable organizational success.</a:t>
            </a:r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9220" y="1600200"/>
            <a:ext cx="2880359" cy="288035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sz="2200"/>
              <a:t>Our Guiding Vision: Defining Our Destination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400" b="1"/>
              <a:t>Definitive Market Primacy: </a:t>
            </a:r>
            <a:r>
              <a:rPr sz="1400"/>
              <a:t>To establish definitive global market primacy by [Future Date] through pioneering solutions and exceptional client engagement.</a:t>
            </a:r>
          </a:p>
          <a:p>
            <a:r>
              <a:rPr sz="1400" b="1"/>
              <a:t>Innovation as Engine: </a:t>
            </a:r>
            <a:r>
              <a:rPr sz="1400"/>
              <a:t>Systematically embedding innovation as the core engine for disruptive product development and sustained competitive advantage.</a:t>
            </a:r>
          </a:p>
          <a:p>
            <a:r>
              <a:rPr sz="1400" b="1"/>
              <a:t>Client-Centric Value: </a:t>
            </a:r>
            <a:r>
              <a:rPr sz="1400"/>
              <a:t>Prioritizing unparalleled customer value through bespoke solutions, fostering enduring partnerships and advocacy for our brand.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sz="2200"/>
              <a:t>Current Landscape: Strengths &amp; Opportunities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400" b="1"/>
              <a:t>Proprietary Innovation Core: </a:t>
            </a:r>
            <a:r>
              <a:rPr sz="1400"/>
              <a:t>Our unique technological assets grant sustained competitive differentiation and foster rapid product evolution capabilities.</a:t>
            </a:r>
          </a:p>
          <a:p>
            <a:r>
              <a:rPr sz="1400" b="1"/>
              <a:t>Profound Brand Resonance: </a:t>
            </a:r>
            <a:r>
              <a:rPr sz="1400"/>
              <a:t>Deep-rooted brand loyalty and market recognition translate directly into enhanced customer acquisition and retention.</a:t>
            </a:r>
          </a:p>
          <a:p>
            <a:r>
              <a:rPr sz="1400" b="1"/>
              <a:t>Untapped Market Horizons: </a:t>
            </a:r>
            <a:r>
              <a:rPr sz="1400"/>
              <a:t>Strategically engaging nascent, high-potential market segments offers transformative growth trajectories and diversification benefits.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sz="2200"/>
              <a:t>Pillars of Strategic Growth: Our Core Focus Areas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 wrap="square">
            <a:noAutofit/>
          </a:bodyPr>
          <a:lstStyle/>
          <a:p>
            <a:r>
              <a:rPr sz="1400" b="1"/>
              <a:t>Product Innovation &amp; Excellence: </a:t>
            </a:r>
            <a:r>
              <a:rPr sz="1400"/>
              <a:t>Spearhead market differentiation through continuous development of groundbreaking products and enhancement of core service excellence.</a:t>
            </a:r>
          </a:p>
          <a:p>
            <a:r>
              <a:rPr sz="1400" b="1"/>
              <a:t>Market Expansion Initiatives: </a:t>
            </a:r>
            <a:r>
              <a:rPr sz="1400"/>
              <a:t>Aggressively pursue untapped market segments and expand customer reach via targeted acquisition and strategic global positioning.</a:t>
            </a:r>
          </a:p>
          <a:p>
            <a:r>
              <a:rPr sz="1400" b="1"/>
              <a:t>Operational Efficiency &amp; Scalability: </a:t>
            </a:r>
            <a:r>
              <a:rPr sz="1400"/>
              <a:t>Systematically refine operational frameworks and enhance infrastructure to support exponential growth and optimize resource allocation.</a:t>
            </a:r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9220" y="1600200"/>
            <a:ext cx="2880359" cy="288035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sz="2200"/>
              <a:t>Action Plan: Key Initiatives Under Each Pillar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400" b="1"/>
              <a:t>QuantumLeap AI Launch: </a:t>
            </a:r>
            <a:r>
              <a:rPr sz="1400"/>
              <a:t>Launch QuantumLeap AI by Q1, redefining enterprise analytics, targeting substantial early adoption and market leadership.</a:t>
            </a:r>
          </a:p>
          <a:p>
            <a:r>
              <a:rPr sz="1400" b="1"/>
              <a:t>APAC Market Penetration: </a:t>
            </a:r>
            <a:r>
              <a:rPr sz="1400"/>
              <a:t>Initiate APAC expansion in Q3, targeting three emerging economies aiming for 15% market share by EOY+2.</a:t>
            </a:r>
          </a:p>
          <a:p>
            <a:r>
              <a:rPr sz="1400" b="1"/>
              <a:t>Operational AI Integration: </a:t>
            </a:r>
            <a:r>
              <a:rPr sz="1400"/>
              <a:t>Implement "Project Synapse" for AI-driven workflow automation, reducing operational overhead 25%, enhancing scalability 40% within 18 months.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sz="2200"/>
              <a:t>Measuring Success: KPIs and Milestones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400" b="1"/>
              <a:t>Core Performance Quantifiers: </a:t>
            </a:r>
            <a:r>
              <a:rPr sz="1400"/>
              <a:t>Employing revenue growth, market penetration indices, and innovation adoption rates as fundamental quantitative success barometers.</a:t>
            </a:r>
          </a:p>
          <a:p>
            <a:r>
              <a:rPr sz="1400" b="1"/>
              <a:t>Client &amp; Operational Efficacy: </a:t>
            </a:r>
            <a:r>
              <a:rPr sz="1400"/>
              <a:t>Gauging client satisfaction metrics and operational efficiency gains to validate value propositions and optimize resource deployment.</a:t>
            </a:r>
          </a:p>
          <a:p>
            <a:r>
              <a:rPr sz="1400" b="1"/>
              <a:t>Phased Strategic Milestones: </a:t>
            </a:r>
            <a:r>
              <a:rPr sz="1400"/>
              <a:t>Delineating specific short-term (6-12m) and mid-term (12-24m) milestones, synchronized with strategic initiative deployment.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sz="2200"/>
              <a:t>The Path Forward: Commitment and Collective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 wrap="square">
            <a:noAutofit/>
          </a:bodyPr>
          <a:lstStyle/>
          <a:p>
            <a:r>
              <a:rPr sz="1400" b="1"/>
              <a:t>Unyielding Commitment: </a:t>
            </a:r>
            <a:r>
              <a:rPr sz="1400"/>
              <a:t>Reaffirming steadfast dedication to meticulously executing the delineated strategic vision and its supportive growth architecture.</a:t>
            </a:r>
          </a:p>
          <a:p>
            <a:r>
              <a:rPr sz="1400" b="1"/>
              <a:t>Collective Synergy: </a:t>
            </a:r>
            <a:r>
              <a:rPr sz="1400"/>
              <a:t>Championing synergistic collaboration, profound adaptability, and collective accountability as catalysts for conquering ambitious strategic frontiers.</a:t>
            </a:r>
          </a:p>
          <a:p>
            <a:r>
              <a:rPr sz="1400" b="1"/>
              <a:t>Focused Action: </a:t>
            </a:r>
            <a:r>
              <a:rPr sz="1400"/>
              <a:t>Inspiring unified engagement and laser-focused endeavors to transform our strategic aspirations into resounding organizational success.</a:t>
            </a:r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9220" y="1600200"/>
            <a:ext cx="2880359" cy="288035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567</Words>
  <Application>Microsoft Macintosh PowerPoint</Application>
  <PresentationFormat>Bildspel på skärmen (16:9)</PresentationFormat>
  <Paragraphs>37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Clear Vision, Strategic Growth: The Path Forward</vt:lpstr>
      <vt:lpstr>Clear Vision, Strategic Growth: The Path Forward</vt:lpstr>
      <vt:lpstr>Clear Vision, Strategic Growth: The Path Forward</vt:lpstr>
      <vt:lpstr>Our Guiding Vision: Defining Our Destination</vt:lpstr>
      <vt:lpstr>Current Landscape: Strengths &amp; Opportunities Assessment</vt:lpstr>
      <vt:lpstr>Pillars of Strategic Growth: Our Core Focus Areas</vt:lpstr>
      <vt:lpstr>Action Plan: Key Initiatives Under Each Pillar</vt:lpstr>
      <vt:lpstr>Measuring Success: KPIs and Milestones</vt:lpstr>
      <vt:lpstr>The Path Forward: Commitment and Collective Action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Jonas Jaani</cp:lastModifiedBy>
  <cp:revision>2</cp:revision>
  <dcterms:created xsi:type="dcterms:W3CDTF">2013-01-27T09:14:16Z</dcterms:created>
  <dcterms:modified xsi:type="dcterms:W3CDTF">2025-05-26T14:30:48Z</dcterms:modified>
  <cp:category/>
</cp:coreProperties>
</file>